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9"/>
  </p:notesMasterIdLst>
  <p:handoutMasterIdLst>
    <p:handoutMasterId r:id="rId20"/>
  </p:handoutMasterIdLst>
  <p:sldIdLst>
    <p:sldId id="769" r:id="rId7"/>
    <p:sldId id="1529" r:id="rId8"/>
    <p:sldId id="1405" r:id="rId9"/>
    <p:sldId id="1545" r:id="rId10"/>
    <p:sldId id="1539" r:id="rId11"/>
    <p:sldId id="1546" r:id="rId12"/>
    <p:sldId id="1540" r:id="rId13"/>
    <p:sldId id="1544" r:id="rId14"/>
    <p:sldId id="1547" r:id="rId15"/>
    <p:sldId id="1535" r:id="rId16"/>
    <p:sldId id="1541" r:id="rId17"/>
    <p:sldId id="1537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96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5" y="4857750"/>
            <a:ext cx="283265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772"/>
            <a:fld id="{FE7A4BB3-E848-5A44-82DF-322201952CD8}" type="slidenum">
              <a:rPr lang="en-US" smtClean="0"/>
              <a:pPr defTabSz="685772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4"/>
            <a:ext cx="5179219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000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30" indent="-171443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16" indent="-171443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89" indent="-171443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0" y="4871972"/>
            <a:ext cx="1942505" cy="271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72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685772"/>
              <a:t>2/11/2025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72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books.org/wiki/Control_Systems/Introduction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tutorialspoint.com/control_systems/index.htm" TargetMode="External"/><Relationship Id="rId4" Type="http://schemas.openxmlformats.org/officeDocument/2006/relationships/hyperlink" Target="https://en.wikibooks.org/wiki/Control_System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ntrol_theory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en.wikipedia.org/wiki/Proportional%E2%80%93integral%E2%80%93derivative_controll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en.wikipedia.org/wiki/Rule-based_system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s://en.wikipedia.org/wiki/Linear%E2%80%93quadratic_regulato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Machine Learning and Control for Building Energy Systems</a:t>
            </a:r>
            <a:endParaRPr lang="en-US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@ </a:t>
            </a:r>
            <a:r>
              <a:rPr lang="en-US" sz="1600" dirty="0" err="1">
                <a:latin typeface="Arial"/>
                <a:cs typeface="Arial"/>
              </a:rPr>
              <a:t>CaSE</a:t>
            </a:r>
            <a:r>
              <a:rPr lang="en-US" sz="1600" dirty="0">
                <a:latin typeface="Arial"/>
                <a:cs typeface="Arial"/>
              </a:rPr>
              <a:t> &amp; ROSEI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BCCB7-435E-C7B4-A14C-2B92B32B7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93CF155-2633-A1AB-B611-F77BC85A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06" y="169334"/>
            <a:ext cx="6241577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Summary of Control Methods and System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1D3B6-61B2-FDBC-8A6E-66C41D27FC90}"/>
              </a:ext>
            </a:extLst>
          </p:cNvPr>
          <p:cNvSpPr txBox="1"/>
          <p:nvPr/>
        </p:nvSpPr>
        <p:spPr>
          <a:xfrm>
            <a:off x="477284" y="870542"/>
            <a:ext cx="418570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Control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Proportional Integral Derivative (PID)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Rule-based control (RBC)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Quadratic Regulator (LQR)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Predictive Control (MPC)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Reinforcement Learning (RL)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Adaptive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Robust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Fuzzy logic control</a:t>
            </a:r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5FC52-15F9-8CDA-41BA-075885112F5E}"/>
              </a:ext>
            </a:extLst>
          </p:cNvPr>
          <p:cNvSpPr txBox="1"/>
          <p:nvPr/>
        </p:nvSpPr>
        <p:spPr>
          <a:xfrm>
            <a:off x="386298" y="2799089"/>
            <a:ext cx="418570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6575C-1F07-AE74-6F5D-87E78FDE25B6}"/>
              </a:ext>
            </a:extLst>
          </p:cNvPr>
          <p:cNvSpPr txBox="1"/>
          <p:nvPr/>
        </p:nvSpPr>
        <p:spPr>
          <a:xfrm>
            <a:off x="4758521" y="621900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Dynamical System/Plant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Transfer functions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Transfer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State space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Difference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Differential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Finite state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Discrete hybrid automata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838F7-7AD2-81F4-CEA4-350678D99AEB}"/>
              </a:ext>
            </a:extLst>
          </p:cNvPr>
          <p:cNvSpPr txBox="1"/>
          <p:nvPr/>
        </p:nvSpPr>
        <p:spPr>
          <a:xfrm>
            <a:off x="322998" y="3434770"/>
            <a:ext cx="8679976" cy="1539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Further reading:</a:t>
            </a:r>
          </a:p>
          <a:p>
            <a:pPr marL="342900" marR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500" u="sng" kern="100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https://en.wikibooks.org/wiki/Control_Systems/Introduction</a:t>
            </a:r>
            <a:endParaRPr lang="en-US" sz="15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N. S. </a:t>
            </a:r>
            <a:r>
              <a:rPr lang="en-US" sz="1500" kern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Nise</a:t>
            </a:r>
            <a: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Control Systems Engineering (6th Ed.). Wiley. (2011).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 Sutton and A. Barto, Reinforcement Learning: An Introduction (2nd Edition, 2018)</a:t>
            </a:r>
          </a:p>
          <a:p>
            <a:pPr marL="342900" marR="0" indent="-342900" algn="just" fontAlgn="base">
              <a:lnSpc>
                <a:spcPct val="107000"/>
              </a:lnSpc>
              <a:buFont typeface="+mj-lt"/>
              <a:buAutoNum type="arabicPeriod"/>
            </a:pPr>
            <a: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Rawlings, D. Mayne, M. Diehl, Model Predictive Control: Theory, Computation, and Design, 2022</a:t>
            </a:r>
          </a:p>
        </p:txBody>
      </p:sp>
    </p:spTree>
    <p:extLst>
      <p:ext uri="{BB962C8B-B14F-4D97-AF65-F5344CB8AC3E}">
        <p14:creationId xmlns:p14="http://schemas.microsoft.com/office/powerpoint/2010/main" val="363380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E9B0B-DCE1-E621-2689-8AEE03AB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7EEA-31DE-0B57-1D5D-5482F862E30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964"/>
            <a:ext cx="8457656" cy="3886913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buNone/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python design a control strategy for an ODE system or a state space model of your choice. Include time series visualizations using matplotlib. Experiment with different parameters such as ODE parameters, feedback gain, PID coefficients. 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Submit working .</a:t>
            </a:r>
            <a:r>
              <a:rPr lang="en-US" sz="1600" b="1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and a pdf document describing the code.</a:t>
            </a:r>
          </a:p>
          <a:p>
            <a:pPr marL="0" marR="0" lvl="0" indent="0">
              <a:lnSpc>
                <a:spcPct val="107000"/>
              </a:lnSpc>
              <a:buNone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of systems:</a:t>
            </a:r>
          </a:p>
          <a:p>
            <a:pPr>
              <a:lnSpc>
                <a:spcPct val="107000"/>
              </a:lnSpc>
            </a:pPr>
            <a:r>
              <a:rPr lang="en-US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Lotka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-Volterra Predator-Prey Model</a:t>
            </a:r>
          </a:p>
          <a:p>
            <a:pPr>
              <a:lnSpc>
                <a:spcPct val="107000"/>
              </a:lnSpc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Spring-Mass-Damper System</a:t>
            </a:r>
          </a:p>
          <a:p>
            <a:pPr algn="l"/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 pendulum or Damped Pendulum</a:t>
            </a:r>
          </a:p>
          <a:p>
            <a:pPr algn="l"/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Heat transfer model of a house</a:t>
            </a:r>
          </a:p>
          <a:p>
            <a:pPr marL="0" indent="0" algn="l">
              <a:buNone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methods:</a:t>
            </a:r>
          </a:p>
          <a:p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PID</a:t>
            </a:r>
          </a:p>
          <a:p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Bang-bang hysteresis control</a:t>
            </a:r>
          </a:p>
          <a:p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LQR</a:t>
            </a:r>
          </a:p>
          <a:p>
            <a:pPr marL="0" marR="0" lvl="0" indent="0">
              <a:lnSpc>
                <a:spcPct val="107000"/>
              </a:lnSpc>
              <a:buNone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68BFC8F-F382-76F4-0728-E6AF8531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Homework Assignment</a:t>
            </a:r>
          </a:p>
        </p:txBody>
      </p:sp>
    </p:spTree>
    <p:extLst>
      <p:ext uri="{BB962C8B-B14F-4D97-AF65-F5344CB8AC3E}">
        <p14:creationId xmlns:p14="http://schemas.microsoft.com/office/powerpoint/2010/main" val="158073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EADD6-2C71-A442-9BBF-700FFF1CC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19D68-FAA0-9434-60C7-7EF005CB15A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Participation 10% 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Homework 30% - week 3-5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10% - week 6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6E62E88-C275-A8BA-1A6F-0196B788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Grading and Course Expectations</a:t>
            </a:r>
          </a:p>
        </p:txBody>
      </p:sp>
    </p:spTree>
    <p:extLst>
      <p:ext uri="{BB962C8B-B14F-4D97-AF65-F5344CB8AC3E}">
        <p14:creationId xmlns:p14="http://schemas.microsoft.com/office/powerpoint/2010/main" val="186046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1: Introduction to Building Energy Systems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2: HVAC systems and heat transfer modeling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3: Dynamical systems fundamentals</a:t>
            </a:r>
          </a:p>
          <a:p>
            <a:pPr marL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b="1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4: Control systems fundamentals</a:t>
            </a:r>
            <a:endParaRPr lang="en-US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5: Machine learning fundamentals - with HVAC load forecasting example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6: System identification - with thermal dynamics modeling example</a:t>
            </a:r>
          </a:p>
          <a:p>
            <a:pPr marL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7: Constrained optimization fundamentals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8: Optimal control fundamentals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9: Model predictive control of building energy systems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10: Practical implementation aspects and high-fidelity building emulators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 fontAlgn="base">
              <a:lnSpc>
                <a:spcPct val="107000"/>
              </a:lnSpc>
              <a:spcBef>
                <a:spcPts val="0"/>
              </a:spcBef>
            </a:pPr>
            <a:r>
              <a:rPr lang="en-US" sz="16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 11: Project evaluation with presentations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99"/>
          <a:stretch/>
        </p:blipFill>
        <p:spPr>
          <a:xfrm>
            <a:off x="228204" y="1838849"/>
            <a:ext cx="1934413" cy="2586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916639" y="1515684"/>
            <a:ext cx="324863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cs typeface="Arial"/>
              </a:rPr>
              <a:t>Optimization-based Control</a:t>
            </a:r>
            <a:endParaRPr lang="en-US" sz="112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5435837" y="1530351"/>
            <a:ext cx="332079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ea typeface="ヒラギノ角ゴ Pro W3" charset="0"/>
                <a:cs typeface="Arial"/>
              </a:rPr>
              <a:t>Learning-based Control</a:t>
            </a:r>
            <a:endParaRPr lang="en-US" sz="1125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6548318" y="1900604"/>
            <a:ext cx="2198117" cy="246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4358170" y="1900604"/>
            <a:ext cx="2155335" cy="246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1"/>
          <a:stretch/>
        </p:blipFill>
        <p:spPr>
          <a:xfrm>
            <a:off x="2162617" y="1825101"/>
            <a:ext cx="2002661" cy="2607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618696" y="4440408"/>
            <a:ext cx="8127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Richard S. Sutton and Andrew G. Barto, Reinforcement Learning: An Introduction (2nd Edition, 2018)</a:t>
            </a:r>
          </a:p>
          <a:p>
            <a:r>
              <a:rPr lang="en-US" sz="1000" dirty="0"/>
              <a:t>Rawlings, J. B., &amp; Mayne, D. Q. Model Predictive Control: Theory and Design. Nob Hill Publishing. (2009). </a:t>
            </a:r>
            <a:br>
              <a:rPr lang="en-US" sz="1000" dirty="0"/>
            </a:br>
            <a:r>
              <a:rPr lang="en-US" sz="1000" dirty="0"/>
              <a:t>Drgona J., et al. "All You Need to Know About Model Predictive Control for Buildings." Annual Reviews in Control, September 29, 2020 </a:t>
            </a:r>
          </a:p>
          <a:p>
            <a:r>
              <a:rPr lang="en-US" sz="1000" dirty="0"/>
              <a:t>G. </a:t>
            </a:r>
            <a:r>
              <a:rPr lang="en-US" sz="1000" dirty="0" err="1"/>
              <a:t>Dulac</a:t>
            </a:r>
            <a:r>
              <a:rPr lang="en-US" sz="1000" dirty="0"/>
              <a:t>-Arnold, D. J. Mankowitz, and T. Hester, “Challenges of real-world reinforcement learning,”, 2019. 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4BF2052-C84A-44FC-5EB3-58F63D64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4" y="169334"/>
            <a:ext cx="5801045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Contemporary Applications of Control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DBAA9-F8C0-6D7E-6359-51E34FBD93D1}"/>
              </a:ext>
            </a:extLst>
          </p:cNvPr>
          <p:cNvSpPr txBox="1"/>
          <p:nvPr/>
        </p:nvSpPr>
        <p:spPr>
          <a:xfrm>
            <a:off x="971184" y="846079"/>
            <a:ext cx="7201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 </a:t>
            </a:r>
            <a:r>
              <a:rPr lang="en-US" sz="1600" b="1" dirty="0"/>
              <a:t>control system</a:t>
            </a:r>
            <a:r>
              <a:rPr lang="en-US" sz="1600" dirty="0"/>
              <a:t> is a system designed to regulate or manage the behavior of other systems using feedback and control actions. 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DF8C9-4CB5-1B58-5310-1E8B93DCE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DA944BE-B01A-6157-A47E-51093EEB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4" y="95534"/>
            <a:ext cx="6224126" cy="47312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History of Control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6E2854-C538-5ACB-A4BB-E95D37D399AF}"/>
              </a:ext>
            </a:extLst>
          </p:cNvPr>
          <p:cNvSpPr/>
          <p:nvPr/>
        </p:nvSpPr>
        <p:spPr>
          <a:xfrm>
            <a:off x="113732" y="769872"/>
            <a:ext cx="398059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200 BCE – 1600s: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Water clocks and mechanical regulators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17th century: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Centrifugal governor, the first proportional controller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19th century: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First electric thermostat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1800s – 1920s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Classical control theory: Fourier analysis, stability theory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1911 – 1942: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Proportional Integral Derivative (PID) controllers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1930s – 1950s: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Analog computing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1950s – present: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Digital computing, microcontrollers, PLCs, FPGAs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1950s – 1990s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Modern control theory: state-space, Kalman Filter, LQR, robust and adaptive control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1990s – present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Contemporary optimal control and AI-based control systems</a:t>
            </a:r>
          </a:p>
        </p:txBody>
      </p:sp>
      <p:pic>
        <p:nvPicPr>
          <p:cNvPr id="6" name="Picture 6" descr="automation-automaton-clepsidra-ctesibius-water-clock » Media | GovLoop">
            <a:extLst>
              <a:ext uri="{FF2B5EF4-FFF2-40B4-BE49-F238E27FC236}">
                <a16:creationId xmlns:a16="http://schemas.microsoft.com/office/drawing/2014/main" id="{3A5147C6-9685-35B9-D1DD-124C8E89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230" y="30680"/>
            <a:ext cx="2465055" cy="188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337AA44-4F8E-BD40-6590-FEA01E70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68" y="2114613"/>
            <a:ext cx="1389193" cy="14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Analog Computers - CHM Revolution">
            <a:extLst>
              <a:ext uri="{FF2B5EF4-FFF2-40B4-BE49-F238E27FC236}">
                <a16:creationId xmlns:a16="http://schemas.microsoft.com/office/drawing/2014/main" id="{C03D470A-21DD-806E-25BD-5067FA890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8551" r="4620" b="5656"/>
          <a:stretch/>
        </p:blipFill>
        <p:spPr bwMode="auto">
          <a:xfrm>
            <a:off x="6250739" y="1966048"/>
            <a:ext cx="1603486" cy="168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rom The Depths - Forum - Steam engines: Centrifugal governor">
            <a:extLst>
              <a:ext uri="{FF2B5EF4-FFF2-40B4-BE49-F238E27FC236}">
                <a16:creationId xmlns:a16="http://schemas.microsoft.com/office/drawing/2014/main" id="{A7598D91-1426-AB3A-9C86-1C5F64F69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65" y="30679"/>
            <a:ext cx="2206890" cy="18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iemens SIMATIC S7-1200 PLC - Mantis Systems NZ">
            <a:extLst>
              <a:ext uri="{FF2B5EF4-FFF2-40B4-BE49-F238E27FC236}">
                <a16:creationId xmlns:a16="http://schemas.microsoft.com/office/drawing/2014/main" id="{A6EFC8B9-EA3E-5ACF-8611-7698CB813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 b="8139"/>
          <a:stretch/>
        </p:blipFill>
        <p:spPr bwMode="auto">
          <a:xfrm>
            <a:off x="3964105" y="3627722"/>
            <a:ext cx="1737221" cy="14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Mplus Thermostat de liquide de refroidissement 1102000515 compatible ...">
            <a:extLst>
              <a:ext uri="{FF2B5EF4-FFF2-40B4-BE49-F238E27FC236}">
                <a16:creationId xmlns:a16="http://schemas.microsoft.com/office/drawing/2014/main" id="{EBFF8022-101D-6DEC-5F5C-7924F5B65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0727" r="3390" b="9322"/>
          <a:stretch/>
        </p:blipFill>
        <p:spPr bwMode="auto">
          <a:xfrm>
            <a:off x="3685763" y="2321315"/>
            <a:ext cx="1142405" cy="100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Exo Cruiser: DSKY Interface (Part 13, Apollo Control Systems)">
            <a:extLst>
              <a:ext uri="{FF2B5EF4-FFF2-40B4-BE49-F238E27FC236}">
                <a16:creationId xmlns:a16="http://schemas.microsoft.com/office/drawing/2014/main" id="{FC35978C-9871-8A72-C6FB-F08849006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3191" r="13528"/>
          <a:stretch/>
        </p:blipFill>
        <p:spPr bwMode="auto">
          <a:xfrm>
            <a:off x="7811068" y="2025892"/>
            <a:ext cx="1301087" cy="154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NVIDIA A100 | NVIDIA">
            <a:extLst>
              <a:ext uri="{FF2B5EF4-FFF2-40B4-BE49-F238E27FC236}">
                <a16:creationId xmlns:a16="http://schemas.microsoft.com/office/drawing/2014/main" id="{EF0431BC-8806-16B9-C362-15C6C9F2C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0" t="12533" r="21730" b="13015"/>
          <a:stretch/>
        </p:blipFill>
        <p:spPr bwMode="auto">
          <a:xfrm>
            <a:off x="7493290" y="3734988"/>
            <a:ext cx="1643392" cy="12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ECU | Engine Control Units Supplied Nationwide Ozautoelectrics.com">
            <a:extLst>
              <a:ext uri="{FF2B5EF4-FFF2-40B4-BE49-F238E27FC236}">
                <a16:creationId xmlns:a16="http://schemas.microsoft.com/office/drawing/2014/main" id="{D1643B62-154F-A315-427B-94E5EA18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57" y="3826145"/>
            <a:ext cx="1823778" cy="11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7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6C43-BCBA-0BA2-F481-A8992E229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71208-61B8-CC0E-C810-AA87E186FED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0083" y="878007"/>
            <a:ext cx="4893913" cy="3836870"/>
          </a:xfrm>
        </p:spPr>
        <p:txBody>
          <a:bodyPr/>
          <a:lstStyle/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b="1" dirty="0"/>
              <a:t>Controller</a:t>
            </a:r>
            <a:r>
              <a:rPr lang="en-US" sz="1600" dirty="0"/>
              <a:t>: Algorithm that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computes the control actions to manage the behavior of another system.</a:t>
            </a:r>
            <a:endParaRPr lang="en-US" sz="1600" dirty="0"/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b="1" dirty="0"/>
              <a:t>Controlled System</a:t>
            </a:r>
            <a:r>
              <a:rPr lang="en-US" sz="1600" dirty="0"/>
              <a:t>: Device, plant, or process to be controlled to achieve desired behavior.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b="1" dirty="0"/>
              <a:t>Actuator</a:t>
            </a:r>
            <a:r>
              <a:rPr lang="en-US" sz="1600" dirty="0"/>
              <a:t>: Device that takes in a signal form the controller and carries an action to affect the system.</a:t>
            </a:r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b="1" dirty="0"/>
              <a:t>Sensor: </a:t>
            </a:r>
            <a:r>
              <a:rPr lang="en-US" sz="1600" dirty="0"/>
              <a:t>Device that measures system output.</a:t>
            </a:r>
          </a:p>
          <a:p>
            <a:pPr mar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b="1" dirty="0"/>
              <a:t>Feedback: </a:t>
            </a:r>
            <a:r>
              <a:rPr lang="en-US" sz="1600" dirty="0"/>
              <a:t>Process of using the system’s output to influence its input to achieve desired performance.</a:t>
            </a:r>
          </a:p>
          <a:p>
            <a:pPr mar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b="1" dirty="0"/>
              <a:t>Control error: </a:t>
            </a:r>
            <a:r>
              <a:rPr lang="en-US" sz="1600" dirty="0"/>
              <a:t>Difference between desired and actual output response of the system. </a:t>
            </a:r>
            <a:endParaRPr lang="en-US" sz="1600" b="1" dirty="0"/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b="1" dirty="0"/>
              <a:t>Stability: </a:t>
            </a:r>
            <a:r>
              <a:rPr lang="en-US" sz="1600" dirty="0"/>
              <a:t>System response converges to a fixed point or remains bounded over time.</a:t>
            </a:r>
            <a:endParaRPr lang="en-US" sz="1600" b="1" dirty="0"/>
          </a:p>
          <a:p>
            <a:pPr marL="0" marR="0" lvl="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AEC6A0D-5CA5-49B3-E45F-AC5A5AA2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Control Systems Jargon</a:t>
            </a:r>
          </a:p>
        </p:txBody>
      </p:sp>
      <p:pic>
        <p:nvPicPr>
          <p:cNvPr id="2" name="Picture 4" descr="Closed Loop">
            <a:extLst>
              <a:ext uri="{FF2B5EF4-FFF2-40B4-BE49-F238E27FC236}">
                <a16:creationId xmlns:a16="http://schemas.microsoft.com/office/drawing/2014/main" id="{7DA3F714-1672-E79A-F173-62CD05C1F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"/>
          <a:stretch/>
        </p:blipFill>
        <p:spPr bwMode="auto">
          <a:xfrm>
            <a:off x="4910653" y="2594472"/>
            <a:ext cx="4233346" cy="204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pen Loop">
            <a:extLst>
              <a:ext uri="{FF2B5EF4-FFF2-40B4-BE49-F238E27FC236}">
                <a16:creationId xmlns:a16="http://schemas.microsoft.com/office/drawing/2014/main" id="{4F4D2359-8032-F58B-6BD0-F9AE2B6F7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1"/>
          <a:stretch/>
        </p:blipFill>
        <p:spPr bwMode="auto">
          <a:xfrm>
            <a:off x="4865161" y="1080861"/>
            <a:ext cx="4233347" cy="117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07D9F9-F25A-5255-EDF9-B9AB144605E6}"/>
              </a:ext>
            </a:extLst>
          </p:cNvPr>
          <p:cNvSpPr txBox="1"/>
          <p:nvPr/>
        </p:nvSpPr>
        <p:spPr>
          <a:xfrm>
            <a:off x="5812254" y="834398"/>
            <a:ext cx="243014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Open-loop control system: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F9A19-0F32-FA3D-0C6F-1AF1593EB8ED}"/>
              </a:ext>
            </a:extLst>
          </p:cNvPr>
          <p:cNvSpPr txBox="1"/>
          <p:nvPr/>
        </p:nvSpPr>
        <p:spPr>
          <a:xfrm>
            <a:off x="5895597" y="2345292"/>
            <a:ext cx="243014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Closed-loop control system: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A63DC-8B93-6EB5-BAFB-C46FF865C1AF}"/>
              </a:ext>
            </a:extLst>
          </p:cNvPr>
          <p:cNvSpPr txBox="1"/>
          <p:nvPr/>
        </p:nvSpPr>
        <p:spPr>
          <a:xfrm>
            <a:off x="1681694" y="4847208"/>
            <a:ext cx="74168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https://en.wikibooks.org/wiki/Control_Systems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 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https://www.tutorialspoint.com/control_systems/index.htm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7733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4F8E-74FF-87CF-1456-066136C7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C09DEC-1320-6D71-9D97-BF1AE72F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Feedback Systems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8C2A4C97-7790-BD36-E5F5-D0B7840FB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91" y="109611"/>
            <a:ext cx="3942900" cy="19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7D39D-F47F-F11F-DAB8-84A8F00DFDDE}"/>
              </a:ext>
            </a:extLst>
          </p:cNvPr>
          <p:cNvSpPr txBox="1"/>
          <p:nvPr/>
        </p:nvSpPr>
        <p:spPr>
          <a:xfrm>
            <a:off x="116006" y="900287"/>
            <a:ext cx="5089258" cy="4279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Feedback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occurs when outputs of a system are routed back as inputs as part of </a:t>
            </a:r>
            <a:r>
              <a:rPr lang="en-US" sz="1600" dirty="0">
                <a:latin typeface="Arial" panose="020B0604020202020204" pitchFamily="34" charset="0"/>
              </a:rPr>
              <a:t>cause-effect 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loop.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Can adapt to disturbances or changes in the system.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Essential for dynamic systems that need regulation.</a:t>
            </a:r>
          </a:p>
          <a:p>
            <a:pPr>
              <a:spcAft>
                <a:spcPts val="600"/>
              </a:spcAft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Positive feedback: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Amplifies or increases the effect of an initial disturbance or input.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Leads to exponential growth or instability.</a:t>
            </a:r>
          </a:p>
          <a:p>
            <a:pPr>
              <a:spcAft>
                <a:spcPts val="600"/>
              </a:spcAft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Negative feedback: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Reduces the effect of a disturbance, bringing the system back toward a desired state.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Can stabilize the system and minimize control error.</a:t>
            </a:r>
          </a:p>
          <a:p>
            <a:pPr>
              <a:spcAft>
                <a:spcPts val="600"/>
              </a:spcAft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Closed-loop system: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Dynamical system with feedback controller.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Control theory: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Studies modeling, analysis, and design of feedback systems. 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28060-4537-C500-F94F-CC873DE84DD0}"/>
              </a:ext>
            </a:extLst>
          </p:cNvPr>
          <p:cNvSpPr txBox="1"/>
          <p:nvPr/>
        </p:nvSpPr>
        <p:spPr>
          <a:xfrm>
            <a:off x="5463655" y="2074451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Continuous-time state space model: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F7405-C3CE-1970-B0D7-3D6E316D2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677" y="3527932"/>
            <a:ext cx="1738625" cy="487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1022A-B57B-6A3E-8939-2F5B233D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331" y="2456033"/>
            <a:ext cx="2116732" cy="323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07509C-33AD-3A97-4FCD-1A563FDD9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85" y="2803256"/>
            <a:ext cx="2111693" cy="368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75F75-C63E-3A66-2831-B2C5B19A38B5}"/>
              </a:ext>
            </a:extLst>
          </p:cNvPr>
          <p:cNvSpPr txBox="1"/>
          <p:nvPr/>
        </p:nvSpPr>
        <p:spPr>
          <a:xfrm>
            <a:off x="5463655" y="3241125"/>
            <a:ext cx="329820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Linear state feedback controller: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1C42EC-AA09-A940-CD57-A30962EBB674}"/>
              </a:ext>
            </a:extLst>
          </p:cNvPr>
          <p:cNvSpPr txBox="1"/>
          <p:nvPr/>
        </p:nvSpPr>
        <p:spPr>
          <a:xfrm>
            <a:off x="5463655" y="3960146"/>
            <a:ext cx="35484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Closed-loop system representation: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ED7EF7-B537-313B-E055-F8D94AB8F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472" y="4359924"/>
            <a:ext cx="2162629" cy="381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48F9AA-B72A-85F2-D575-884BDA70A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583" y="4694677"/>
            <a:ext cx="2127474" cy="4321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2D17B8-8FE2-7967-EB4A-042AA539BE73}"/>
              </a:ext>
            </a:extLst>
          </p:cNvPr>
          <p:cNvSpPr txBox="1"/>
          <p:nvPr/>
        </p:nvSpPr>
        <p:spPr>
          <a:xfrm>
            <a:off x="2719219" y="4847208"/>
            <a:ext cx="30992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8"/>
              </a:rPr>
              <a:t>https://en.wikipedia.org/wiki/Control_theory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54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3473-52CA-E56C-C376-3B73337F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D0D4F1E-4255-7B8B-0301-C4FCDD36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Proportional Integral Derivative (PID)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67A4E-C3D4-9593-F056-3BDC3EAEB84E}"/>
              </a:ext>
            </a:extLst>
          </p:cNvPr>
          <p:cNvSpPr txBox="1"/>
          <p:nvPr/>
        </p:nvSpPr>
        <p:spPr>
          <a:xfrm>
            <a:off x="1452905" y="4865676"/>
            <a:ext cx="63530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https://en.wikipedia.org/wiki/Proportional%E2%80%93integral%E2%80%93derivative_controller</a:t>
            </a:r>
            <a:r>
              <a:rPr lang="en-US" sz="105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D88184-1CAC-06D0-0289-29B6544B1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00" y="821524"/>
            <a:ext cx="4309993" cy="153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C9200-0E7E-9A56-13CC-1D66A4EBD87F}"/>
              </a:ext>
            </a:extLst>
          </p:cNvPr>
          <p:cNvSpPr txBox="1"/>
          <p:nvPr/>
        </p:nvSpPr>
        <p:spPr>
          <a:xfrm>
            <a:off x="116007" y="900287"/>
            <a:ext cx="43985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PID controller</a:t>
            </a:r>
            <a:r>
              <a:rPr lang="en-US" sz="1500" dirty="0">
                <a:solidFill>
                  <a:srgbClr val="202122"/>
                </a:solidFill>
                <a:latin typeface="Arial" panose="020B0604020202020204" pitchFamily="34" charset="0"/>
              </a:rPr>
              <a:t>: a method for designing feedback for single input single output (SISO) systems aimed to minimize a control error between desired reference </a:t>
            </a:r>
            <a:r>
              <a:rPr lang="en-US" sz="1500" i="1" dirty="0">
                <a:solidFill>
                  <a:srgbClr val="202122"/>
                </a:solidFill>
                <a:latin typeface="Arial" panose="020B0604020202020204" pitchFamily="34" charset="0"/>
              </a:rPr>
              <a:t>r(t)</a:t>
            </a:r>
            <a:r>
              <a:rPr lang="en-US" sz="1500" dirty="0">
                <a:solidFill>
                  <a:srgbClr val="202122"/>
                </a:solidFill>
                <a:latin typeface="Arial" panose="020B0604020202020204" pitchFamily="34" charset="0"/>
              </a:rPr>
              <a:t> and output </a:t>
            </a:r>
            <a:r>
              <a:rPr lang="en-US" sz="1500" i="1" dirty="0">
                <a:solidFill>
                  <a:srgbClr val="202122"/>
                </a:solidFill>
                <a:latin typeface="Arial" panose="020B0604020202020204" pitchFamily="34" charset="0"/>
              </a:rPr>
              <a:t>y(t)</a:t>
            </a:r>
            <a:r>
              <a:rPr lang="en-US" sz="1500" dirty="0">
                <a:solidFill>
                  <a:srgbClr val="202122"/>
                </a:solidFill>
                <a:latin typeface="Arial" panose="020B0604020202020204" pitchFamily="34" charset="0"/>
              </a:rPr>
              <a:t> of a system. </a:t>
            </a:r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CC87D-58CA-FB36-C5F6-E4F685F82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17" y="2923772"/>
            <a:ext cx="3837327" cy="738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F28B2-1163-3BDB-795F-1761CC16B83E}"/>
              </a:ext>
            </a:extLst>
          </p:cNvPr>
          <p:cNvSpPr txBox="1"/>
          <p:nvPr/>
        </p:nvSpPr>
        <p:spPr>
          <a:xfrm>
            <a:off x="116007" y="2681264"/>
            <a:ext cx="35281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PID control law: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5F4C45-AC5B-EC22-2378-68DC85A2F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70" y="3554372"/>
            <a:ext cx="2803909" cy="1166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EAEC9-2373-95CC-CA29-B34015165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89" y="2256669"/>
            <a:ext cx="1643564" cy="3773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8B1211-03B9-390C-81B4-0FB027E0AE7C}"/>
              </a:ext>
            </a:extLst>
          </p:cNvPr>
          <p:cNvSpPr txBox="1"/>
          <p:nvPr/>
        </p:nvSpPr>
        <p:spPr>
          <a:xfrm>
            <a:off x="116007" y="1977489"/>
            <a:ext cx="35281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Control error: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F96447-A07A-42D9-5DC6-FD6681A151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6057"/>
          <a:stretch/>
        </p:blipFill>
        <p:spPr>
          <a:xfrm>
            <a:off x="5293420" y="3050734"/>
            <a:ext cx="1517022" cy="900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5D98AA-D306-613B-FA85-79273EFB962B}"/>
              </a:ext>
            </a:extLst>
          </p:cNvPr>
          <p:cNvSpPr txBox="1"/>
          <p:nvPr/>
        </p:nvSpPr>
        <p:spPr>
          <a:xfrm>
            <a:off x="4677586" y="2440394"/>
            <a:ext cx="35281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PID control law in state-space form: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5B3CF5-4CB1-8BE0-BAA0-2DF4427E1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5671" y="2774820"/>
            <a:ext cx="3173989" cy="3892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20925E-751C-9A95-0B8A-F4EC2EF32A44}"/>
              </a:ext>
            </a:extLst>
          </p:cNvPr>
          <p:cNvSpPr txBox="1"/>
          <p:nvPr/>
        </p:nvSpPr>
        <p:spPr>
          <a:xfrm>
            <a:off x="4629421" y="3951855"/>
            <a:ext cx="37173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Closed-loop state space system with PID: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88D612-368A-A9AD-3238-ACE7D0E5A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5570" y="4336356"/>
            <a:ext cx="3909743" cy="3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9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ACD61-5341-1938-D389-89CB86240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A20132A-7AE8-75B1-D419-EEAF119B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Rule-based Control (RBC) or Logic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0286F-575E-746C-B958-48931BA59FAA}"/>
              </a:ext>
            </a:extLst>
          </p:cNvPr>
          <p:cNvSpPr txBox="1"/>
          <p:nvPr/>
        </p:nvSpPr>
        <p:spPr>
          <a:xfrm>
            <a:off x="116007" y="900287"/>
            <a:ext cx="52248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RBC</a:t>
            </a:r>
            <a:r>
              <a:rPr lang="en-US" sz="15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a type of control system that uses a set of predefined rules to determine the control action based on the state or conditions of the system. 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4CDE7-0AB8-2682-4DBF-6FC09E4A8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857" y="1021098"/>
            <a:ext cx="2675223" cy="398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000CC1-0857-5815-28F4-571076FE267C}"/>
              </a:ext>
            </a:extLst>
          </p:cNvPr>
          <p:cNvSpPr txBox="1"/>
          <p:nvPr/>
        </p:nvSpPr>
        <p:spPr>
          <a:xfrm>
            <a:off x="3054824" y="4889584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https://en.wikipedia.org/wiki/Rule-based_system</a:t>
            </a:r>
            <a:r>
              <a:rPr lang="en-US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24302-DC1A-83BD-8DA3-C2DBABE5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37" t="9923"/>
          <a:stretch/>
        </p:blipFill>
        <p:spPr>
          <a:xfrm>
            <a:off x="5425518" y="1577860"/>
            <a:ext cx="3552435" cy="1545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EA4EF3-1128-FDDB-4366-6E1484A2E2C3}"/>
              </a:ext>
            </a:extLst>
          </p:cNvPr>
          <p:cNvSpPr txBox="1"/>
          <p:nvPr/>
        </p:nvSpPr>
        <p:spPr>
          <a:xfrm>
            <a:off x="120555" y="1786361"/>
            <a:ext cx="51747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Relay-based thermostat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is the heating command, </a:t>
            </a:r>
            <a:r>
              <a:rPr lang="en-US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1500" i="1" baseline="-10000" dirty="0" err="1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is the maximal heating power of the heater,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denotes the controlled temperature,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is the desired temperature setpoint, and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&gt; 0 is half the width of the switching zone.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A81835-33EA-B1CE-ED12-A9EE29469B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231"/>
          <a:stretch/>
        </p:blipFill>
        <p:spPr>
          <a:xfrm>
            <a:off x="5725236" y="3625465"/>
            <a:ext cx="3418764" cy="10647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B23EDF-C61C-344C-761B-9A9C81F5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2" y="3953219"/>
            <a:ext cx="2078884" cy="8007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C8A80E-52B3-4E38-4F0B-513EB27B7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983" y="3136708"/>
            <a:ext cx="1505768" cy="7230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A4DD84-EFF6-35E7-3722-7DB339B6F09B}"/>
              </a:ext>
            </a:extLst>
          </p:cNvPr>
          <p:cNvSpPr txBox="1"/>
          <p:nvPr/>
        </p:nvSpPr>
        <p:spPr>
          <a:xfrm>
            <a:off x="120555" y="287951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State-space model of thermal dynamics:</a:t>
            </a:r>
            <a:endParaRPr 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FBAB72-C7AA-AAFC-19B7-BE2136D84C10}"/>
              </a:ext>
            </a:extLst>
          </p:cNvPr>
          <p:cNvSpPr txBox="1"/>
          <p:nvPr/>
        </p:nvSpPr>
        <p:spPr>
          <a:xfrm>
            <a:off x="116007" y="393502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Control law:</a:t>
            </a:r>
            <a:endParaRPr 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D338B7-9265-FBDF-2F56-D3CDFD564D51}"/>
              </a:ext>
            </a:extLst>
          </p:cNvPr>
          <p:cNvSpPr txBox="1"/>
          <p:nvPr/>
        </p:nvSpPr>
        <p:spPr>
          <a:xfrm>
            <a:off x="4642511" y="3187448"/>
            <a:ext cx="397832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Discrete state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switching dynamic:</a:t>
            </a:r>
            <a:endParaRPr lang="en-US" sz="15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2D6C0EC-872F-9616-6C4B-A3DE2D724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095" y="4040243"/>
            <a:ext cx="1818514" cy="2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2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663BF-75D7-8807-CDD2-7EE880054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B96CB14-8B0D-3969-081C-5CF04837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24" y="169334"/>
            <a:ext cx="772463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Linear Quadratic Regulator (LQR) or Who Put Man on the Moon?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8B7EA-52B4-D2A3-BB4E-B64E8001FA5A}"/>
              </a:ext>
            </a:extLst>
          </p:cNvPr>
          <p:cNvSpPr txBox="1"/>
          <p:nvPr/>
        </p:nvSpPr>
        <p:spPr>
          <a:xfrm>
            <a:off x="2183642" y="4889584"/>
            <a:ext cx="54431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https://en.wikipedia.org/wiki/Linear%E2%80%93quadratic_regulator</a:t>
            </a:r>
            <a:r>
              <a:rPr lang="en-US" sz="105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E1749-D20A-9087-56BE-FDD30BC7A924}"/>
              </a:ext>
            </a:extLst>
          </p:cNvPr>
          <p:cNvSpPr txBox="1"/>
          <p:nvPr/>
        </p:nvSpPr>
        <p:spPr>
          <a:xfrm>
            <a:off x="116007" y="822949"/>
            <a:ext cx="85359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LQR</a:t>
            </a:r>
            <a:r>
              <a:rPr lang="en-US" sz="1500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is a method used to design optimal state feedback controllers for linear systems that minimizes a quadratic cost function while satisfying the dynamics of the system.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F752E-2216-6013-459E-3E5E3090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60" y="2519324"/>
            <a:ext cx="1860828" cy="707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65634F-915C-399D-5A25-2714BCD9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80" y="3587789"/>
            <a:ext cx="3111347" cy="569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BB0487-2F63-7010-4F3B-0DE9F9733A35}"/>
              </a:ext>
            </a:extLst>
          </p:cNvPr>
          <p:cNvSpPr txBox="1"/>
          <p:nvPr/>
        </p:nvSpPr>
        <p:spPr>
          <a:xfrm>
            <a:off x="116007" y="2180408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State-space model system dynamics:</a:t>
            </a:r>
            <a:endParaRPr 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68F310-F7BE-B0AA-2C85-849D4C099B2C}"/>
              </a:ext>
            </a:extLst>
          </p:cNvPr>
          <p:cNvSpPr txBox="1"/>
          <p:nvPr/>
        </p:nvSpPr>
        <p:spPr>
          <a:xfrm>
            <a:off x="116007" y="3263604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Quadratic cost function: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A52080-DBC4-49D0-DE56-CAE7AC3ABC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742" b="5235"/>
          <a:stretch/>
        </p:blipFill>
        <p:spPr>
          <a:xfrm>
            <a:off x="116007" y="4178656"/>
            <a:ext cx="5048509" cy="5885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2ED6DD-DF1C-2B4A-5D9C-74BC35F6B390}"/>
              </a:ext>
            </a:extLst>
          </p:cNvPr>
          <p:cNvSpPr txBox="1"/>
          <p:nvPr/>
        </p:nvSpPr>
        <p:spPr>
          <a:xfrm>
            <a:off x="152401" y="150554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Linear state feedback control law:</a:t>
            </a:r>
            <a:endParaRPr lang="en-US" sz="15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F949E5-38B9-F22B-631A-077359DAE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80" y="1824261"/>
            <a:ext cx="1288278" cy="3660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1C5700C-170A-FE24-8C3B-5730875772E1}"/>
              </a:ext>
            </a:extLst>
          </p:cNvPr>
          <p:cNvSpPr txBox="1"/>
          <p:nvPr/>
        </p:nvSpPr>
        <p:spPr>
          <a:xfrm>
            <a:off x="4899548" y="1505543"/>
            <a:ext cx="40806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matrix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that minimizes the cost function: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08BF8C0-9D18-498C-50E2-66C42EFAF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1606" y="1828708"/>
            <a:ext cx="1315202" cy="3231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2FCBB0-8F78-F24F-80D2-FEF99B2C75AA}"/>
              </a:ext>
            </a:extLst>
          </p:cNvPr>
          <p:cNvSpPr txBox="1"/>
          <p:nvPr/>
        </p:nvSpPr>
        <p:spPr>
          <a:xfrm>
            <a:off x="4867004" y="2180419"/>
            <a:ext cx="42762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is the solution to the Algebraic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Riccati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Equation (ARE):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93D031D-5176-4BF1-26B1-18FDC2538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5546" y="2746221"/>
            <a:ext cx="3085942" cy="3981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0B5AFD-F42D-2D81-5DF2-BDED08F8F58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028"/>
          <a:stretch/>
        </p:blipFill>
        <p:spPr>
          <a:xfrm>
            <a:off x="5138860" y="3633224"/>
            <a:ext cx="3862851" cy="9296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F71A303-AF6A-91D5-B5F9-AE1D670E0FE7}"/>
              </a:ext>
            </a:extLst>
          </p:cNvPr>
          <p:cNvSpPr txBox="1"/>
          <p:nvPr/>
        </p:nvSpPr>
        <p:spPr>
          <a:xfrm>
            <a:off x="4867004" y="3223234"/>
            <a:ext cx="40806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Feedback design steps: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6D7941F-955E-77AA-71DD-FAED72017C9D}"/>
              </a:ext>
            </a:extLst>
          </p:cNvPr>
          <p:cNvCxnSpPr/>
          <p:nvPr/>
        </p:nvCxnSpPr>
        <p:spPr>
          <a:xfrm>
            <a:off x="3618813" y="1990290"/>
            <a:ext cx="914400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61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2039</TotalTime>
  <Words>1207</Words>
  <Application>Microsoft Office PowerPoint</Application>
  <PresentationFormat>On-screen Show (16:9)</PresentationFormat>
  <Paragraphs>125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Aptos</vt:lpstr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Introduction to Machine Learning and Control for Building Energy Systems</vt:lpstr>
      <vt:lpstr>Course Syllabus</vt:lpstr>
      <vt:lpstr>Contemporary Applications of Control Systems</vt:lpstr>
      <vt:lpstr>History of Control Systems</vt:lpstr>
      <vt:lpstr>Control Systems Jargon</vt:lpstr>
      <vt:lpstr>Feedback Systems</vt:lpstr>
      <vt:lpstr>Proportional Integral Derivative (PID) Control</vt:lpstr>
      <vt:lpstr>Rule-based Control (RBC) or Logic Control</vt:lpstr>
      <vt:lpstr>Linear Quadratic Regulator (LQR) or Who Put Man on the Moon? </vt:lpstr>
      <vt:lpstr>Summary of Control Methods and System Models</vt:lpstr>
      <vt:lpstr>Homework Assignment</vt:lpstr>
      <vt:lpstr>Grading and Course Expectations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92</cp:revision>
  <dcterms:created xsi:type="dcterms:W3CDTF">2024-09-05T00:30:18Z</dcterms:created>
  <dcterms:modified xsi:type="dcterms:W3CDTF">2025-02-12T01:31:14Z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